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8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9" r:id="rId22"/>
    <p:sldId id="280" r:id="rId23"/>
    <p:sldId id="278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9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310" y="1188"/>
      </p:cViewPr>
      <p:guideLst>
        <p:guide orient="horz" pos="119"/>
        <p:guide pos="9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6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8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8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84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3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5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9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2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6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2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4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A295B-5F36-436C-B7AA-025F4581B361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343F1-51EB-428A-A75C-7C011E1AC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1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singular value decomposition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Kenneth D. Harris</a:t>
            </a:r>
          </a:p>
          <a:p>
            <a:r>
              <a:rPr lang="en-GB" dirty="0" smtClean="0"/>
              <a:t>17/6/15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8913"/>
            <a:ext cx="9010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8913"/>
            <a:ext cx="9010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8913"/>
            <a:ext cx="9010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8913"/>
            <a:ext cx="9010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3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8913"/>
            <a:ext cx="9010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9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8913"/>
            <a:ext cx="9010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8913"/>
            <a:ext cx="9010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8913"/>
            <a:ext cx="9010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Reconstruct movie from first 1 component</a:t>
            </a:r>
            <a:endParaRPr lang="en-US" dirty="0"/>
          </a:p>
        </p:txBody>
      </p:sp>
      <p:pic>
        <p:nvPicPr>
          <p:cNvPr id="4" name="Recon_1.00000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975" y="1825625"/>
            <a:ext cx="9545638" cy="4351338"/>
          </a:xfrm>
        </p:spPr>
      </p:pic>
    </p:spTree>
    <p:extLst>
      <p:ext uri="{BB962C8B-B14F-4D97-AF65-F5344CB8AC3E}">
        <p14:creationId xmlns:p14="http://schemas.microsoft.com/office/powerpoint/2010/main" val="323415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Reconstruct movie from first 5 components</a:t>
            </a:r>
            <a:endParaRPr lang="en-US" dirty="0"/>
          </a:p>
        </p:txBody>
      </p:sp>
      <p:pic>
        <p:nvPicPr>
          <p:cNvPr id="4" name="Recon_5.00000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975" y="1825625"/>
            <a:ext cx="9545638" cy="4351338"/>
          </a:xfrm>
        </p:spPr>
      </p:pic>
    </p:spTree>
    <p:extLst>
      <p:ext uri="{BB962C8B-B14F-4D97-AF65-F5344CB8AC3E}">
        <p14:creationId xmlns:p14="http://schemas.microsoft.com/office/powerpoint/2010/main" val="129274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Often the data we record is high dimensional.</a:t>
            </a:r>
          </a:p>
          <a:p>
            <a:endParaRPr lang="en-GB" dirty="0"/>
          </a:p>
          <a:p>
            <a:r>
              <a:rPr lang="en-GB" dirty="0" smtClean="0"/>
              <a:t>Often the interesting structure is contained in a low dimensional subspace.</a:t>
            </a:r>
          </a:p>
          <a:p>
            <a:endParaRPr lang="en-GB" dirty="0"/>
          </a:p>
          <a:p>
            <a:r>
              <a:rPr lang="en-GB" dirty="0" smtClean="0"/>
              <a:t>SVD is one way to reduce dimensions. </a:t>
            </a:r>
          </a:p>
          <a:p>
            <a:endParaRPr lang="en-GB" dirty="0" smtClean="0"/>
          </a:p>
          <a:p>
            <a:r>
              <a:rPr lang="en-GB" dirty="0" smtClean="0"/>
              <a:t>It is simple, unique (basically), and optimal (by its own criterion).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Usually the first dimensionality reduction method to try.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3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Reconstruct movie from first 10 components</a:t>
            </a:r>
            <a:endParaRPr lang="en-US" dirty="0"/>
          </a:p>
        </p:txBody>
      </p:sp>
      <p:pic>
        <p:nvPicPr>
          <p:cNvPr id="4" name="Recon_5.00000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975" y="1825625"/>
            <a:ext cx="9545638" cy="4351338"/>
          </a:xfrm>
        </p:spPr>
      </p:pic>
    </p:spTree>
    <p:extLst>
      <p:ext uri="{BB962C8B-B14F-4D97-AF65-F5344CB8AC3E}">
        <p14:creationId xmlns:p14="http://schemas.microsoft.com/office/powerpoint/2010/main" val="36950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Reconstruct movie from first 100 components</a:t>
            </a:r>
            <a:endParaRPr lang="en-US" dirty="0"/>
          </a:p>
        </p:txBody>
      </p:sp>
      <p:pic>
        <p:nvPicPr>
          <p:cNvPr id="5" name="Recon_100.00000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975" y="1825625"/>
            <a:ext cx="9545638" cy="4351338"/>
          </a:xfrm>
        </p:spPr>
      </p:pic>
    </p:spTree>
    <p:extLst>
      <p:ext uri="{BB962C8B-B14F-4D97-AF65-F5344CB8AC3E}">
        <p14:creationId xmlns:p14="http://schemas.microsoft.com/office/powerpoint/2010/main" val="65722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0719" cy="1325563"/>
          </a:xfrm>
        </p:spPr>
        <p:txBody>
          <a:bodyPr/>
          <a:lstStyle/>
          <a:p>
            <a:r>
              <a:rPr lang="en-GB" dirty="0" smtClean="0"/>
              <a:t>Reconstruct movie from first 1000 components</a:t>
            </a:r>
            <a:endParaRPr lang="en-US" dirty="0"/>
          </a:p>
        </p:txBody>
      </p:sp>
      <p:pic>
        <p:nvPicPr>
          <p:cNvPr id="4" name="Recon_1000.00000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975" y="1825625"/>
            <a:ext cx="9545638" cy="4351338"/>
          </a:xfrm>
        </p:spPr>
      </p:pic>
    </p:spTree>
    <p:extLst>
      <p:ext uri="{BB962C8B-B14F-4D97-AF65-F5344CB8AC3E}">
        <p14:creationId xmlns:p14="http://schemas.microsoft.com/office/powerpoint/2010/main" val="80057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SVD has compressed and </a:t>
            </a:r>
            <a:r>
              <a:rPr lang="en-GB" dirty="0" err="1" smtClean="0"/>
              <a:t>denoised</a:t>
            </a:r>
            <a:r>
              <a:rPr lang="en-GB" dirty="0" smtClean="0"/>
              <a:t> the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100-component reconstruction takes </a:t>
            </a:r>
            <a:r>
              <a:rPr lang="en-GB" dirty="0" smtClean="0"/>
              <a:t>1,000 times </a:t>
            </a:r>
            <a:r>
              <a:rPr lang="en-GB" dirty="0" smtClean="0"/>
              <a:t>less memory</a:t>
            </a:r>
          </a:p>
          <a:p>
            <a:endParaRPr lang="en-GB" dirty="0" smtClean="0"/>
          </a:p>
          <a:p>
            <a:r>
              <a:rPr lang="en-GB" dirty="0" smtClean="0"/>
              <a:t>Looks the same to the naked eye, just less noisy.</a:t>
            </a:r>
          </a:p>
          <a:p>
            <a:endParaRPr lang="en-GB" dirty="0"/>
          </a:p>
          <a:p>
            <a:r>
              <a:rPr lang="en-GB" dirty="0" smtClean="0"/>
              <a:t>Nearly all the bits in the </a:t>
            </a:r>
            <a:r>
              <a:rPr lang="en-GB" dirty="0" smtClean="0"/>
              <a:t>original movie were </a:t>
            </a:r>
            <a:r>
              <a:rPr lang="en-GB" dirty="0" smtClean="0"/>
              <a:t>encoding the precise noise pattern</a:t>
            </a:r>
          </a:p>
          <a:p>
            <a:endParaRPr lang="en-GB" dirty="0"/>
          </a:p>
          <a:p>
            <a:r>
              <a:rPr lang="en-GB" dirty="0" smtClean="0"/>
              <a:t>This only works because there are static features (i.e. cortical areas which don’t move).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98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Analysis of compressed movie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 smtClean="0"/>
                  <a:t>To make a triggered average of the movie, make a triggered average of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latin typeface="Cambria Math" panose="02040503050406030204" pitchFamily="18" charset="0"/>
                      </a:rPr>
                      <m:t>𝐔𝐒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then multiply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1" dirty="0" smtClean="0"/>
                  <a:t>. </a:t>
                </a:r>
                <a:r>
                  <a:rPr lang="en-US" dirty="0" smtClean="0"/>
                  <a:t>Save time and memory, and reduce errors by running on first few components only.</a:t>
                </a:r>
                <a:endParaRPr lang="en-US" b="1" dirty="0" smtClean="0"/>
              </a:p>
              <a:p>
                <a:endParaRPr lang="en-GB" b="1" dirty="0" smtClean="0"/>
              </a:p>
              <a:p>
                <a:r>
                  <a:rPr lang="en-GB" dirty="0" smtClean="0"/>
                  <a:t>Same for any analysis which is linear in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GB" dirty="0" smtClean="0"/>
                  <a:t>: e.g. pixel-by-pixel correlation with external variables; mean receptive fields; Fourier transform</a:t>
                </a:r>
              </a:p>
              <a:p>
                <a:endParaRPr lang="en-GB" dirty="0"/>
              </a:p>
              <a:p>
                <a:r>
                  <a:rPr lang="en-GB" dirty="0" smtClean="0"/>
                  <a:t>Second-order statistics (e.g. correlations, power spectra) can also be computed (slightly more complex).</a:t>
                </a:r>
                <a:endParaRPr lang="en-GB" dirty="0"/>
              </a:p>
              <a:p>
                <a:endParaRPr lang="en-GB" b="1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7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Singular values vs. eigenvalues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NOT THE SAME!</a:t>
                </a:r>
              </a:p>
              <a:p>
                <a:endParaRPr lang="en-GB" dirty="0"/>
              </a:p>
              <a:p>
                <a:r>
                  <a:rPr lang="en-GB" dirty="0" smtClean="0"/>
                  <a:t>Eigenvectors </a:t>
                </a:r>
                <a:r>
                  <a:rPr lang="en-GB" dirty="0" smtClean="0"/>
                  <a:t>of matrix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are vectors with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𝐗𝐯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b="1" dirty="0" smtClean="0"/>
                  <a:t>.</a:t>
                </a:r>
              </a:p>
              <a:p>
                <a:endParaRPr lang="en-GB" b="1" dirty="0"/>
              </a:p>
              <a:p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dirty="0" smtClean="0"/>
                  <a:t> has to be square! But SVD can work on any matrix.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0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Singular values vs. eigenvalues: part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If SVD of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is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𝐔𝐒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, then the columns of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 smtClean="0"/>
                  <a:t> are eigenvectors of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𝐌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, and the columns of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dirty="0" smtClean="0"/>
                  <a:t> are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b="1" i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 smtClean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dirty="0" smtClean="0"/>
                  <a:t>Both with the eigenvalue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i="1" dirty="0" smtClean="0"/>
                  <a:t>.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 smtClean="0"/>
                  <a:t>So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𝐌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b="1" i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dirty="0" smtClean="0"/>
                  <a:t> have the same eigenvalues!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r="-1565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7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Singular values vs. eigenvalues: part 3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02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 smtClean="0"/>
                  <a:t>Remember that a </a:t>
                </a:r>
                <a:r>
                  <a:rPr lang="en-GB" i="1" dirty="0" smtClean="0"/>
                  <a:t>norm </a:t>
                </a:r>
                <a:r>
                  <a:rPr lang="en-GB" dirty="0" smtClean="0"/>
                  <a:t>is a way to measure the length of a vector</a:t>
                </a:r>
              </a:p>
              <a:p>
                <a:endParaRPr lang="en-GB" dirty="0"/>
              </a:p>
              <a:p>
                <a:r>
                  <a:rPr lang="en-GB" dirty="0" smtClean="0"/>
                  <a:t>Euclidean norm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 smtClean="0"/>
                  <a:t>. But there are others. A general quadratic norm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/>
                  <a:t>, for some symmetric matrix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b="1" dirty="0" smtClean="0"/>
                  <a:t>.</a:t>
                </a:r>
                <a:endParaRPr lang="en-US" b="1" dirty="0" smtClean="0"/>
              </a:p>
              <a:p>
                <a:endParaRPr lang="en-GB" dirty="0"/>
              </a:p>
              <a:p>
                <a:r>
                  <a:rPr lang="en-GB" dirty="0" smtClean="0"/>
                  <a:t>SVD cares about norms (because it uses least squares error)</a:t>
                </a:r>
              </a:p>
              <a:p>
                <a:endParaRPr lang="en-GB" dirty="0"/>
              </a:p>
              <a:p>
                <a:r>
                  <a:rPr lang="en-GB" dirty="0" smtClean="0"/>
                  <a:t>Eigenvectors don’t. </a:t>
                </a:r>
              </a:p>
              <a:p>
                <a:endParaRPr lang="en-GB" dirty="0"/>
              </a:p>
              <a:p>
                <a:r>
                  <a:rPr lang="en-GB" dirty="0" smtClean="0"/>
                  <a:t>Linear transformation to change norm makes SVD weight different features.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0275"/>
              </a:xfrm>
              <a:blipFill rotWithShape="0">
                <a:blip r:embed="rId2"/>
                <a:stretch>
                  <a:fillRect l="-928" t="-2571"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3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emphasize different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2925"/>
            <a:ext cx="2819400" cy="4572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smtClean="0"/>
              <a:t>SVD to </a:t>
            </a:r>
            <a:r>
              <a:rPr lang="en-GB" dirty="0" err="1" smtClean="0"/>
              <a:t>denoise</a:t>
            </a:r>
            <a:r>
              <a:rPr lang="en-GB" dirty="0" smtClean="0"/>
              <a:t> spike waveforms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Apply to original waveform: fits slow trends as well as fast spike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Diff, fit, then integrate: fits </a:t>
            </a:r>
            <a:r>
              <a:rPr lang="en-GB" dirty="0" smtClean="0"/>
              <a:t>to match derivatives by least squares, emphasizing spike </a:t>
            </a:r>
            <a:r>
              <a:rPr lang="en-GB" smtClean="0"/>
              <a:t>over trend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67" y="1690688"/>
            <a:ext cx="7855894" cy="4694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1056" y="6427787"/>
            <a:ext cx="321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Cingulate cortex: Nick Steinmetz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6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15446"/>
            <a:ext cx="10515600" cy="1325563"/>
          </a:xfrm>
        </p:spPr>
        <p:txBody>
          <a:bodyPr/>
          <a:lstStyle/>
          <a:p>
            <a:r>
              <a:rPr lang="en-GB" dirty="0" smtClean="0"/>
              <a:t>If you’re serious…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8138" y="6488668"/>
            <a:ext cx="380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American </a:t>
            </a:r>
            <a:r>
              <a:rPr lang="en-US" i="1" dirty="0"/>
              <a:t>Mathematical </a:t>
            </a:r>
            <a:r>
              <a:rPr lang="en-US" i="1" dirty="0" smtClean="0"/>
              <a:t>Monthly </a:t>
            </a:r>
            <a:r>
              <a:rPr lang="en-US" dirty="0" smtClean="0"/>
              <a:t>1993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201" y="2902857"/>
            <a:ext cx="5189914" cy="3457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357" t="6694" b="8276"/>
          <a:stretch/>
        </p:blipFill>
        <p:spPr>
          <a:xfrm>
            <a:off x="3773713" y="927351"/>
            <a:ext cx="6482145" cy="19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2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singular value 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Any matrix 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of size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can be decomposed as 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𝐔𝐒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GB" dirty="0" smtClean="0"/>
                  <a:t>Where the columns of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dirty="0" smtClean="0"/>
                  <a:t> are orthonormal: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GB" b="0" dirty="0" smtClean="0"/>
              </a:p>
              <a:p>
                <a:pPr marL="0" indent="0">
                  <a:buNone/>
                </a:pPr>
                <a:r>
                  <a:rPr lang="en-GB" dirty="0" smtClean="0"/>
                  <a:t>And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GB" dirty="0" smtClean="0"/>
                  <a:t> is diagonal: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 smtClean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1" i="0" dirty="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GB" dirty="0" smtClean="0"/>
                  <a:t> is of size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GB" dirty="0" smtClean="0"/>
                  <a:t> is of size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 smtClean="0"/>
                  <a:t>, and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GB" dirty="0" smtClean="0"/>
                  <a:t> is of size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,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90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way to write 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In other words,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 smtClean="0"/>
                  <a:t> is a sum of outer products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columns of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dirty="0" smtClean="0"/>
                  <a:t>, weighted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1" dirty="0" smtClean="0"/>
                  <a:t>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5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Singular 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GB" dirty="0" smtClean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are called </a:t>
                </a:r>
                <a:r>
                  <a:rPr lang="en-US" i="1" dirty="0" smtClean="0"/>
                  <a:t>singular values. </a:t>
                </a:r>
                <a:r>
                  <a:rPr lang="en-US" dirty="0" smtClean="0"/>
                  <a:t>Often, many of them are very small, in which case you loose little by truncating the series 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 smtClean="0"/>
                  <a:t> terms: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In fact, the SVD gives the best possible way to approximate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as a sum of outer products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vectors, as measured by least squares: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0" smtClean="0">
                                          <a:latin typeface="Cambria Math" panose="02040503050406030204" pitchFamily="18" charset="0"/>
                                        </a:rPr>
                                        <m:t>𝐌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GB" b="1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1" i="0" smtClean="0">
                                              <a:latin typeface="Cambria Math" panose="02040503050406030204" pitchFamily="18" charset="0"/>
                                            </a:rPr>
                                            <m:t>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compression and </a:t>
            </a:r>
            <a:r>
              <a:rPr lang="en-GB" dirty="0" err="1" smtClean="0"/>
              <a:t>denoising</a:t>
            </a:r>
            <a:r>
              <a:rPr lang="en-GB" dirty="0" smtClean="0"/>
              <a:t> a movie</a:t>
            </a:r>
            <a:endParaRPr lang="en-US" dirty="0"/>
          </a:p>
        </p:txBody>
      </p:sp>
      <p:pic>
        <p:nvPicPr>
          <p:cNvPr id="4" name="Orig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620" y="1504349"/>
            <a:ext cx="477361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444021" y="6176963"/>
            <a:ext cx="1747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GCaMP6f, cortex</a:t>
            </a:r>
          </a:p>
          <a:p>
            <a:r>
              <a:rPr lang="en-GB" dirty="0" smtClean="0"/>
              <a:t>Elina Jacobs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5906530" y="1886722"/>
            <a:ext cx="1103870" cy="3772930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94638" y="3105665"/>
                <a:ext cx="47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638" y="3105665"/>
                <a:ext cx="47448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52646" y="1713424"/>
                <a:ext cx="50776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646" y="1713424"/>
                <a:ext cx="507767" cy="391261"/>
              </a:xfrm>
              <a:prstGeom prst="rect">
                <a:avLst/>
              </a:prstGeom>
              <a:blipFill rotWithShape="0">
                <a:blip r:embed="rId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84530" y="2104685"/>
                <a:ext cx="50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30" y="2104685"/>
                <a:ext cx="50013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7298724" y="3290331"/>
            <a:ext cx="700217" cy="38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83827" y="1812324"/>
            <a:ext cx="1548714" cy="3847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110827" y="3105665"/>
                <a:ext cx="47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27" y="3105665"/>
                <a:ext cx="47448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83827" y="1425218"/>
                <a:ext cx="160595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827" y="1425218"/>
                <a:ext cx="1605952" cy="391261"/>
              </a:xfrm>
              <a:prstGeom prst="rect">
                <a:avLst/>
              </a:prstGeom>
              <a:blipFill rotWithShape="0"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0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07" y="188913"/>
            <a:ext cx="9010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8913"/>
            <a:ext cx="9010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3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8913"/>
            <a:ext cx="9010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340</Words>
  <Application>Microsoft Office PowerPoint</Application>
  <PresentationFormat>Widescreen</PresentationFormat>
  <Paragraphs>95</Paragraphs>
  <Slides>29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The singular value decomposition</vt:lpstr>
      <vt:lpstr>Dimensionality reduction</vt:lpstr>
      <vt:lpstr>The singular value decomposition</vt:lpstr>
      <vt:lpstr>Another way to write it</vt:lpstr>
      <vt:lpstr>Singular values</vt:lpstr>
      <vt:lpstr>Example: compression and denoising a movie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Reconstruct movie from first 1 component</vt:lpstr>
      <vt:lpstr>Reconstruct movie from first 5 components</vt:lpstr>
      <vt:lpstr>Reconstruct movie from first 10 components</vt:lpstr>
      <vt:lpstr>Reconstruct movie from first 100 components</vt:lpstr>
      <vt:lpstr>Reconstruct movie from first 1000 components</vt:lpstr>
      <vt:lpstr>SVD has compressed and denoised the image</vt:lpstr>
      <vt:lpstr>Analysis of compressed movie</vt:lpstr>
      <vt:lpstr>Singular values vs. eigenvalues </vt:lpstr>
      <vt:lpstr>Singular values vs. eigenvalues: part 2</vt:lpstr>
      <vt:lpstr>Singular values vs. eigenvalues: part 3</vt:lpstr>
      <vt:lpstr>How to emphasize different features</vt:lpstr>
      <vt:lpstr>If you’re serious… 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Harris</dc:creator>
  <cp:lastModifiedBy>Kenneth Harris</cp:lastModifiedBy>
  <cp:revision>27</cp:revision>
  <dcterms:created xsi:type="dcterms:W3CDTF">2015-06-16T12:08:52Z</dcterms:created>
  <dcterms:modified xsi:type="dcterms:W3CDTF">2015-06-17T14:31:38Z</dcterms:modified>
</cp:coreProperties>
</file>